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9"/>
  </p:notesMasterIdLst>
  <p:sldIdLst>
    <p:sldId id="256" r:id="rId2"/>
    <p:sldId id="323" r:id="rId3"/>
    <p:sldId id="370" r:id="rId4"/>
    <p:sldId id="375" r:id="rId5"/>
    <p:sldId id="376" r:id="rId6"/>
    <p:sldId id="377" r:id="rId7"/>
    <p:sldId id="398" r:id="rId8"/>
    <p:sldId id="384" r:id="rId9"/>
    <p:sldId id="385" r:id="rId10"/>
    <p:sldId id="386" r:id="rId11"/>
    <p:sldId id="389" r:id="rId12"/>
    <p:sldId id="397" r:id="rId13"/>
    <p:sldId id="363" r:id="rId14"/>
    <p:sldId id="364" r:id="rId15"/>
    <p:sldId id="367" r:id="rId16"/>
    <p:sldId id="368" r:id="rId17"/>
    <p:sldId id="369" r:id="rId18"/>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05/06/2014</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11</a:t>
            </a:fld>
            <a:endParaRPr lang="en-GB"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13</a:t>
            </a:fld>
            <a:endParaRPr lang="en-GB"/>
          </a:p>
        </p:txBody>
      </p:sp>
    </p:spTree>
    <p:extLst>
      <p:ext uri="{BB962C8B-B14F-4D97-AF65-F5344CB8AC3E}">
        <p14:creationId xmlns:p14="http://schemas.microsoft.com/office/powerpoint/2010/main" val="250021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14</a:t>
            </a:fld>
            <a:endParaRPr lang="en-GB"/>
          </a:p>
        </p:txBody>
      </p:sp>
    </p:spTree>
    <p:extLst>
      <p:ext uri="{BB962C8B-B14F-4D97-AF65-F5344CB8AC3E}">
        <p14:creationId xmlns:p14="http://schemas.microsoft.com/office/powerpoint/2010/main" val="269970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16</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17</a:t>
            </a:fld>
            <a:endParaRPr lang="en-GB"/>
          </a:p>
        </p:txBody>
      </p:sp>
    </p:spTree>
    <p:extLst>
      <p:ext uri="{BB962C8B-B14F-4D97-AF65-F5344CB8AC3E}">
        <p14:creationId xmlns:p14="http://schemas.microsoft.com/office/powerpoint/2010/main" val="2833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356090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val="213253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extLst>
      <p:ext uri="{BB962C8B-B14F-4D97-AF65-F5344CB8AC3E}">
        <p14:creationId xmlns:p14="http://schemas.microsoft.com/office/powerpoint/2010/main" val="209421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9</a:t>
            </a:fld>
            <a:endParaRPr lang="en-GB"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Research Data Management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26106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15351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val="3561717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620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differences in policies</a:t>
            </a:r>
            <a:endParaRPr lang="en-GB" dirty="0"/>
          </a:p>
        </p:txBody>
      </p:sp>
      <p:sp>
        <p:nvSpPr>
          <p:cNvPr id="3" name="Content Placeholder 2"/>
          <p:cNvSpPr>
            <a:spLocks noGrp="1"/>
          </p:cNvSpPr>
          <p:nvPr>
            <p:ph idx="1"/>
          </p:nvPr>
        </p:nvSpPr>
        <p:spPr>
          <a:xfrm>
            <a:off x="395536" y="1600200"/>
            <a:ext cx="8496944" cy="4925144"/>
          </a:xfrm>
        </p:spPr>
        <p:txBody>
          <a:bodyPr>
            <a:normAutofit/>
          </a:bodyPr>
          <a:lstStyle/>
          <a:p>
            <a:pPr>
              <a:lnSpc>
                <a:spcPct val="110000"/>
              </a:lnSpc>
            </a:pPr>
            <a:r>
              <a:rPr lang="en-GB" sz="2400" dirty="0" smtClean="0"/>
              <a:t>Preservation periods range from 3 years to in perpetuity            </a:t>
            </a:r>
          </a:p>
          <a:p>
            <a:pPr lvl="1">
              <a:lnSpc>
                <a:spcPct val="110000"/>
              </a:lnSpc>
              <a:spcAft>
                <a:spcPts val="1800"/>
              </a:spcAft>
            </a:pPr>
            <a:r>
              <a:rPr lang="en-GB" sz="2400" dirty="0" smtClean="0"/>
              <a:t>most funders ask for 10+ years</a:t>
            </a:r>
          </a:p>
          <a:p>
            <a:pPr>
              <a:lnSpc>
                <a:spcPct val="110000"/>
              </a:lnSpc>
              <a:spcAft>
                <a:spcPts val="1800"/>
              </a:spcAft>
            </a:pPr>
            <a:r>
              <a:rPr lang="en-GB" sz="2400" dirty="0" smtClean="0"/>
              <a:t>ESRC and NERC may withhold the final grant payment if data aren’t offered for deposit</a:t>
            </a:r>
          </a:p>
          <a:p>
            <a:pPr>
              <a:lnSpc>
                <a:spcPct val="110000"/>
              </a:lnSpc>
              <a:spcAft>
                <a:spcPts val="1800"/>
              </a:spcAft>
            </a:pPr>
            <a:r>
              <a:rPr lang="en-GB" sz="2400" dirty="0" smtClean="0"/>
              <a:t>Cancer Research UK states explicitly that it will </a:t>
            </a:r>
            <a:r>
              <a:rPr lang="en-GB" sz="2400" b="1" dirty="0" smtClean="0"/>
              <a:t>NOT</a:t>
            </a:r>
            <a:r>
              <a:rPr lang="en-GB" sz="2400" dirty="0" smtClean="0"/>
              <a:t> provide additional funds for RDM</a:t>
            </a:r>
          </a:p>
        </p:txBody>
      </p:sp>
    </p:spTree>
    <p:extLst>
      <p:ext uri="{BB962C8B-B14F-4D97-AF65-F5344CB8AC3E}">
        <p14:creationId xmlns:p14="http://schemas.microsoft.com/office/powerpoint/2010/main" val="362353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What RDM cost can be included?</a:t>
            </a:r>
            <a:endParaRPr lang="en-GB" dirty="0"/>
          </a:p>
        </p:txBody>
      </p:sp>
      <p:sp>
        <p:nvSpPr>
          <p:cNvPr id="3" name="Content Placeholder 2"/>
          <p:cNvSpPr>
            <a:spLocks noGrp="1"/>
          </p:cNvSpPr>
          <p:nvPr>
            <p:ph idx="1"/>
          </p:nvPr>
        </p:nvSpPr>
        <p:spPr>
          <a:xfrm>
            <a:off x="395536" y="1196752"/>
            <a:ext cx="8280920" cy="5157192"/>
          </a:xfrm>
        </p:spPr>
        <p:txBody>
          <a:bodyPr>
            <a:noAutofit/>
          </a:bodyPr>
          <a:lstStyle/>
          <a:p>
            <a:pPr marL="0">
              <a:buNone/>
            </a:pPr>
            <a:r>
              <a:rPr lang="en-GB" sz="2400" dirty="0" smtClean="0"/>
              <a:t>Need to distinguish between the costs that are incurred during a project and those that arise afterwards.</a:t>
            </a:r>
          </a:p>
          <a:p>
            <a:pPr marL="0">
              <a:buNone/>
            </a:pPr>
            <a:endParaRPr lang="en-GB" sz="1600" dirty="0" smtClean="0"/>
          </a:p>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pPr lvl="1"/>
            <a:endParaRPr lang="en-GB" sz="2000" dirty="0" smtClean="0"/>
          </a:p>
          <a:p>
            <a:pPr marL="0">
              <a:buNone/>
            </a:pPr>
            <a:r>
              <a:rPr lang="en-GB" sz="2400" dirty="0" smtClean="0"/>
              <a:t>Owing to its charity status, the </a:t>
            </a:r>
            <a:r>
              <a:rPr lang="en-GB" sz="2400" dirty="0" err="1" smtClean="0"/>
              <a:t>Wellcome</a:t>
            </a:r>
            <a:r>
              <a:rPr lang="en-GB" sz="2400" dirty="0" smtClean="0"/>
              <a:t> Trust in general only pays directly incurred costs.</a:t>
            </a:r>
          </a:p>
          <a:p>
            <a:pPr marL="0" lvl="1"/>
            <a:endParaRPr lang="en-GB" sz="2000" dirty="0" smtClean="0"/>
          </a:p>
        </p:txBody>
      </p:sp>
    </p:spTree>
    <p:extLst>
      <p:ext uri="{BB962C8B-B14F-4D97-AF65-F5344CB8AC3E}">
        <p14:creationId xmlns:p14="http://schemas.microsoft.com/office/powerpoint/2010/main" val="377201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costs 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indirects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a:t>
            </a:r>
            <a:r>
              <a:rPr lang="en-GB" sz="2000" dirty="0" err="1" smtClean="0"/>
              <a:t>curating</a:t>
            </a:r>
            <a:r>
              <a:rPr lang="en-GB" sz="2000" dirty="0" smtClean="0"/>
              <a:t>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endParaRPr lang="en-GB" dirty="0"/>
          </a:p>
        </p:txBody>
      </p:sp>
    </p:spTree>
    <p:extLst>
      <p:ext uri="{BB962C8B-B14F-4D97-AF65-F5344CB8AC3E}">
        <p14:creationId xmlns:p14="http://schemas.microsoft.com/office/powerpoint/2010/main" val="324108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000" dirty="0" smtClean="0"/>
              <a:t>Research data management should not be regarded as optional.</a:t>
            </a:r>
          </a:p>
          <a:p>
            <a:pPr>
              <a:spcAft>
                <a:spcPts val="2400"/>
              </a:spcAft>
            </a:pPr>
            <a:r>
              <a:rPr lang="en-GB" sz="2000" dirty="0" smtClean="0"/>
              <a:t>DMPs should make clear what is provided and what activities are being charged against a grant </a:t>
            </a:r>
          </a:p>
          <a:p>
            <a:pPr>
              <a:spcAft>
                <a:spcPts val="2400"/>
              </a:spcAft>
            </a:pPr>
            <a:r>
              <a:rPr lang="en-GB" sz="2000" dirty="0" smtClean="0"/>
              <a:t>The cost of RDM is project-specific and entirely depends on the type of work.</a:t>
            </a:r>
          </a:p>
          <a:p>
            <a:pPr>
              <a:spcAft>
                <a:spcPts val="2400"/>
              </a:spcAft>
            </a:pPr>
            <a:r>
              <a:rPr lang="en-GB" sz="2000" dirty="0" smtClean="0"/>
              <a:t>It may be possible to set up small research facilities to recover the cost of RDM (e.g. similar to provision of HPC), possibly as a cross-institutional service. </a:t>
            </a:r>
          </a:p>
        </p:txBody>
      </p:sp>
    </p:spTree>
    <p:extLst>
      <p:ext uri="{BB962C8B-B14F-4D97-AF65-F5344CB8AC3E}">
        <p14:creationId xmlns:p14="http://schemas.microsoft.com/office/powerpoint/2010/main" val="401829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r>
              <a:rPr lang="en-GB" dirty="0" smtClean="0"/>
              <a:t>Research </a:t>
            </a:r>
            <a:r>
              <a:rPr lang="en-GB" dirty="0"/>
              <a:t>Data Management Landscape </a:t>
            </a:r>
          </a:p>
          <a:p>
            <a:r>
              <a:rPr lang="en-GB" dirty="0" smtClean="0"/>
              <a:t>Research </a:t>
            </a:r>
            <a:r>
              <a:rPr lang="en-GB" dirty="0"/>
              <a:t>Data Management at the University of Glasgow </a:t>
            </a:r>
          </a:p>
          <a:p>
            <a:r>
              <a:rPr lang="en-GB" dirty="0" smtClean="0"/>
              <a:t>Introduction </a:t>
            </a:r>
            <a:r>
              <a:rPr lang="en-GB" dirty="0"/>
              <a:t>to Data Management Planning</a:t>
            </a:r>
          </a:p>
          <a:p>
            <a:r>
              <a:rPr lang="en-GB" dirty="0" smtClean="0"/>
              <a:t>Grant </a:t>
            </a:r>
            <a:r>
              <a:rPr lang="en-GB" dirty="0"/>
              <a:t>application workflow exercise </a:t>
            </a:r>
          </a:p>
          <a:p>
            <a:r>
              <a:rPr lang="en-GB" dirty="0" err="1" smtClean="0"/>
              <a:t>DMPonline</a:t>
            </a:r>
            <a:r>
              <a:rPr lang="en-GB" dirty="0" smtClean="0"/>
              <a:t> </a:t>
            </a:r>
            <a:r>
              <a:rPr lang="en-GB" dirty="0"/>
              <a:t>demonstration </a:t>
            </a:r>
          </a:p>
          <a:p>
            <a:r>
              <a:rPr lang="en-GB" dirty="0" smtClean="0"/>
              <a:t>Discussion </a:t>
            </a:r>
            <a:r>
              <a:rPr lang="en-GB" dirty="0"/>
              <a:t>on development of GU DMP template(s)</a:t>
            </a:r>
          </a:p>
          <a:p>
            <a:pPr lvl="1"/>
            <a:endParaRPr lang="en-GB" dirty="0" smtClean="0">
              <a:solidFill>
                <a:schemeClr val="accent6"/>
              </a:solidFill>
            </a:endParaRPr>
          </a:p>
          <a:p>
            <a:pPr marL="457200" lvl="1" indent="0">
              <a:buNone/>
            </a:pPr>
            <a:endParaRPr lang="en-GB" dirty="0" smtClean="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42243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216288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26988"/>
            <a:ext cx="4208462"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539750" y="1484313"/>
            <a:ext cx="38163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a:t>Digital data as the new special collections?</a:t>
            </a:r>
          </a:p>
          <a:p>
            <a:pPr eaLnBrk="1" hangingPunct="1">
              <a:spcBef>
                <a:spcPct val="0"/>
              </a:spcBef>
              <a:buFontTx/>
              <a:buNone/>
            </a:pPr>
            <a:endParaRPr lang="en-GB" altLang="en-US" sz="5400"/>
          </a:p>
          <a:p>
            <a:pPr eaLnBrk="1" hangingPunct="1">
              <a:spcBef>
                <a:spcPct val="0"/>
              </a:spcBef>
              <a:buFontTx/>
              <a:buNone/>
            </a:pPr>
            <a:r>
              <a:rPr lang="en-GB" altLang="en-US" sz="2000"/>
              <a:t>Sayeed Choudhury, Johns Hopkins</a:t>
            </a:r>
          </a:p>
        </p:txBody>
      </p:sp>
    </p:spTree>
    <p:extLst>
      <p:ext uri="{BB962C8B-B14F-4D97-AF65-F5344CB8AC3E}">
        <p14:creationId xmlns:p14="http://schemas.microsoft.com/office/powerpoint/2010/main" val="57576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0"/>
            <a:ext cx="92440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26988"/>
            <a:ext cx="4095751"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5580063" y="42863"/>
            <a:ext cx="34559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4000">
                <a:solidFill>
                  <a:schemeClr val="bg1"/>
                </a:solidFill>
              </a:rPr>
              <a:t>Research data: institutional crown jewels?</a:t>
            </a:r>
          </a:p>
        </p:txBody>
      </p:sp>
      <p:sp>
        <p:nvSpPr>
          <p:cNvPr id="8197" name="TextBox 2"/>
          <p:cNvSpPr txBox="1">
            <a:spLocks noChangeArrowheads="1"/>
          </p:cNvSpPr>
          <p:nvPr/>
        </p:nvSpPr>
        <p:spPr bwMode="auto">
          <a:xfrm>
            <a:off x="0" y="6597650"/>
            <a:ext cx="9036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800" i="1">
                <a:solidFill>
                  <a:schemeClr val="bg1"/>
                </a:solidFill>
              </a:rPr>
              <a:t>http://www.flickr.com/photos/lifes__too_short__to__drink__cheap__wine/4754234186</a:t>
            </a:r>
            <a:r>
              <a:rPr lang="en-GB" altLang="en-US" sz="1000">
                <a:solidFill>
                  <a:schemeClr val="bg1"/>
                </a:solidFill>
              </a:rPr>
              <a:t>/</a:t>
            </a:r>
          </a:p>
        </p:txBody>
      </p:sp>
    </p:spTree>
    <p:extLst>
      <p:ext uri="{BB962C8B-B14F-4D97-AF65-F5344CB8AC3E}">
        <p14:creationId xmlns:p14="http://schemas.microsoft.com/office/powerpoint/2010/main" val="1866555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5083443" cy="646331"/>
          </a:xfrm>
          <a:prstGeom prst="rect">
            <a:avLst/>
          </a:prstGeom>
          <a:noFill/>
        </p:spPr>
        <p:txBody>
          <a:bodyPr wrap="none" rtlCol="0">
            <a:spAutoFit/>
          </a:bodyPr>
          <a:lstStyle/>
          <a:p>
            <a:r>
              <a:rPr lang="en-GB" sz="3600" dirty="0" smtClean="0"/>
              <a:t>Exceptions to copyright </a:t>
            </a:r>
            <a:endParaRPr lang="en-GB" sz="3600" dirty="0"/>
          </a:p>
        </p:txBody>
      </p:sp>
      <p:sp>
        <p:nvSpPr>
          <p:cNvPr id="3" name="TextBox 2"/>
          <p:cNvSpPr txBox="1"/>
          <p:nvPr/>
        </p:nvSpPr>
        <p:spPr>
          <a:xfrm>
            <a:off x="467544" y="1484784"/>
            <a:ext cx="8136904" cy="4401205"/>
          </a:xfrm>
          <a:prstGeom prst="rect">
            <a:avLst/>
          </a:prstGeom>
          <a:noFill/>
        </p:spPr>
        <p:txBody>
          <a:bodyPr wrap="square" rtlCol="0">
            <a:spAutoFit/>
          </a:bodyPr>
          <a:lstStyle/>
          <a:p>
            <a:pPr algn="ctr"/>
            <a:r>
              <a:rPr lang="en-GB" sz="2000" b="1" dirty="0" smtClean="0"/>
              <a:t>*Reforms </a:t>
            </a:r>
            <a:r>
              <a:rPr lang="en-GB" sz="2000" b="1" dirty="0"/>
              <a:t>to copyright law come into force on 1st </a:t>
            </a:r>
            <a:r>
              <a:rPr lang="en-GB" sz="2000" b="1" dirty="0" smtClean="0"/>
              <a:t>June*</a:t>
            </a:r>
          </a:p>
          <a:p>
            <a:endParaRPr lang="en-GB" sz="2000" dirty="0"/>
          </a:p>
          <a:p>
            <a:r>
              <a:rPr lang="en-GB" sz="2000" dirty="0" smtClean="0"/>
              <a:t>The </a:t>
            </a:r>
            <a:r>
              <a:rPr lang="en-GB" sz="2000" dirty="0"/>
              <a:t>exceptions coming into force today will bring a range of benefits to a wide range of groups</a:t>
            </a:r>
            <a:r>
              <a:rPr lang="en-GB" sz="2000" dirty="0" smtClean="0"/>
              <a:t>:</a:t>
            </a:r>
          </a:p>
          <a:p>
            <a:endParaRPr lang="en-GB" sz="2000" dirty="0"/>
          </a:p>
          <a:p>
            <a:pPr marL="171450" lvl="0" indent="-171450">
              <a:buFont typeface="Arial" panose="020B0604020202020204" pitchFamily="34" charset="0"/>
              <a:buChar char="•"/>
            </a:pPr>
            <a:r>
              <a:rPr lang="en-GB" sz="2000" dirty="0" smtClean="0"/>
              <a:t>Researchers </a:t>
            </a:r>
            <a:r>
              <a:rPr lang="en-GB" sz="2000" dirty="0"/>
              <a:t>will benefit from the introduction of the new text and data mining exception for non-commercial research, as well as the reforms to </a:t>
            </a:r>
            <a:r>
              <a:rPr lang="en-GB" sz="2000" dirty="0" smtClean="0"/>
              <a:t>existing</a:t>
            </a:r>
          </a:p>
          <a:p>
            <a:pPr lvl="0"/>
            <a:endParaRPr lang="en-GB" sz="2000" dirty="0" smtClean="0"/>
          </a:p>
          <a:p>
            <a:pPr marL="171450" lvl="0" indent="-171450">
              <a:buFont typeface="Arial" panose="020B0604020202020204" pitchFamily="34" charset="0"/>
              <a:buChar char="•"/>
            </a:pPr>
            <a:r>
              <a:rPr lang="en-GB" sz="2000" dirty="0" smtClean="0"/>
              <a:t>Libraries</a:t>
            </a:r>
            <a:r>
              <a:rPr lang="en-GB" sz="2000" dirty="0"/>
              <a:t>, archives and museums will now be better able to protect our cultural heritage and preserve their collections. The existing preservation exception has been expanded to cover all types of copyright work, and now applies to museums and galleries as well as libraries and archives. </a:t>
            </a:r>
          </a:p>
        </p:txBody>
      </p:sp>
    </p:spTree>
    <p:extLst>
      <p:ext uri="{BB962C8B-B14F-4D97-AF65-F5344CB8AC3E}">
        <p14:creationId xmlns:p14="http://schemas.microsoft.com/office/powerpoint/2010/main" val="267383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52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90769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679</Words>
  <Application>Microsoft Office PowerPoint</Application>
  <PresentationFormat>On-screen Show (4:3)</PresentationFormat>
  <Paragraphs>106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1_Blank Presentation</vt:lpstr>
      <vt:lpstr>Introduction to Research Data Management  </vt:lpstr>
      <vt:lpstr>About this course</vt:lpstr>
      <vt:lpstr>Data Management Planning</vt:lpstr>
      <vt:lpstr>PowerPoint Presentation</vt:lpstr>
      <vt:lpstr>PowerPoint Presentation</vt:lpstr>
      <vt:lpstr>PowerPoint Presentation</vt:lpstr>
      <vt:lpstr>PowerPoint Presentation</vt:lpstr>
      <vt:lpstr>Funders’ expectations of public access</vt:lpstr>
      <vt:lpstr>Research funder data policies</vt:lpstr>
      <vt:lpstr>Ultimately funders expect:</vt:lpstr>
      <vt:lpstr>PowerPoint Presentation</vt:lpstr>
      <vt:lpstr>Data Management Planning</vt:lpstr>
      <vt:lpstr>Research funders’ policies</vt:lpstr>
      <vt:lpstr>Key differences in policies</vt:lpstr>
      <vt:lpstr>What RDM cost can be included?</vt:lpstr>
      <vt:lpstr>How should costs be included?</vt:lpstr>
      <vt:lpstr>Key messages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202</cp:revision>
  <cp:lastPrinted>2014-06-03T16:34:26Z</cp:lastPrinted>
  <dcterms:created xsi:type="dcterms:W3CDTF">2013-04-05T08:58:21Z</dcterms:created>
  <dcterms:modified xsi:type="dcterms:W3CDTF">2014-06-05T10:57:42Z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